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68" r:id="rId3"/>
    <p:sldId id="269" r:id="rId4"/>
    <p:sldId id="270" r:id="rId5"/>
    <p:sldId id="271" r:id="rId6"/>
    <p:sldId id="272" r:id="rId7"/>
    <p:sldId id="273" r:id="rId8"/>
    <p:sldId id="275" r:id="rId9"/>
    <p:sldId id="276" r:id="rId10"/>
    <p:sldId id="278" r:id="rId11"/>
    <p:sldId id="277" r:id="rId12"/>
    <p:sldId id="274" r:id="rId13"/>
    <p:sldId id="279" r:id="rId14"/>
    <p:sldId id="280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6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tiff>
</file>

<file path=ppt/media/image11.tiff>
</file>

<file path=ppt/media/image12.tiff>
</file>

<file path=ppt/media/image13.png>
</file>

<file path=ppt/media/image14.png>
</file>

<file path=ppt/media/image15.tiff>
</file>

<file path=ppt/media/image16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5977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7864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45187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6087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6386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34547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4630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4237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602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74660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6858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47161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6056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60317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6856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230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497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7552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4670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41CEF09-BFE1-451F-B004-986BF5AECF72}"/>
              </a:ext>
            </a:extLst>
          </p:cNvPr>
          <p:cNvSpPr/>
          <p:nvPr userDrawn="1"/>
        </p:nvSpPr>
        <p:spPr>
          <a:xfrm rot="19869752">
            <a:off x="1363429" y="2674373"/>
            <a:ext cx="64171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21</a:t>
            </a:r>
            <a:r>
              <a:rPr lang="zh-CN" altLang="en-US" sz="54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  <a:endParaRPr lang="zh-CN" altLang="en-US" sz="5400" b="1" cap="none" spc="50" dirty="0">
              <a:ln w="0"/>
              <a:solidFill>
                <a:schemeClr val="bg1">
                  <a:lumMod val="9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1029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9614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2020/11/25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2033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02C77-A0B5-4A6E-8000-7068AD62FB93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FEB2-529D-45F7-AB59-C07A170F9A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1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02C77-A0B5-4A6E-8000-7068AD62FB93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FEB2-529D-45F7-AB59-C07A170F9A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729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文本框 1048583"/>
          <p:cNvSpPr txBox="1"/>
          <p:nvPr/>
        </p:nvSpPr>
        <p:spPr>
          <a:xfrm>
            <a:off x="3074692" y="1192822"/>
            <a:ext cx="3596696" cy="1036823"/>
          </a:xfrm>
          <a:prstGeom prst="rect">
            <a:avLst/>
          </a:prstGeom>
          <a:noFill/>
          <a:ln>
            <a:noFill/>
          </a:ln>
        </p:spPr>
        <p:txBody>
          <a:bodyPr vert="horz" wrap="square" lIns="51435" tIns="25718" rIns="51435" bIns="25718" anchor="t">
            <a:spAutoFit/>
          </a:bodyPr>
          <a:lstStyle>
            <a:lvl1pPr marL="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1pPr>
            <a:lvl2pPr marL="4572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2pPr>
            <a:lvl3pPr marL="9144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3pPr>
            <a:lvl4pPr marL="13716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4pPr>
            <a:lvl5pPr marL="18288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5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第</a:t>
            </a:r>
            <a:r>
              <a:rPr lang="en-US" altLang="zh-CN" sz="3200" b="1" kern="0" dirty="0">
                <a:solidFill>
                  <a:srgbClr val="FFFFFF"/>
                </a:solidFill>
                <a:ea typeface="等线" panose="02010600030101010101" pitchFamily="2" charset="-122"/>
                <a:sym typeface="+mn-lt"/>
              </a:rPr>
              <a:t>26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课时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等线" panose="02010600030101010101" pitchFamily="2" charset="-122"/>
              <a:cs typeface="+mn-cs"/>
              <a:sym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简单图形的设计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03943" y="617785"/>
            <a:ext cx="2509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数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学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一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本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通</a:t>
            </a:r>
          </a:p>
        </p:txBody>
      </p:sp>
      <p:sp>
        <p:nvSpPr>
          <p:cNvPr id="3" name="矩形 2"/>
          <p:cNvSpPr/>
          <p:nvPr/>
        </p:nvSpPr>
        <p:spPr>
          <a:xfrm>
            <a:off x="7957431" y="617785"/>
            <a:ext cx="38262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kern="0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八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年级下册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1FB3817-9649-4494-954F-28AC47EB5AFD}"/>
              </a:ext>
            </a:extLst>
          </p:cNvPr>
          <p:cNvSpPr txBox="1"/>
          <p:nvPr/>
        </p:nvSpPr>
        <p:spPr>
          <a:xfrm>
            <a:off x="4020532" y="490037"/>
            <a:ext cx="16166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专题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3BAFB51-9D5C-4C36-9820-027ABCCAD656}"/>
              </a:ext>
            </a:extLst>
          </p:cNvPr>
          <p:cNvSpPr txBox="1"/>
          <p:nvPr/>
        </p:nvSpPr>
        <p:spPr>
          <a:xfrm>
            <a:off x="1" y="188276"/>
            <a:ext cx="906331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8.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在平面直角坐标系中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Rt△ABC,A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(0,5),B(-5,2),C(0,2),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是由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经过旋转变换得到的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61.jpeg">
            <a:extLst>
              <a:ext uri="{FF2B5EF4-FFF2-40B4-BE49-F238E27FC236}">
                <a16:creationId xmlns:a16="http://schemas.microsoft.com/office/drawing/2014/main" id="{4D003888-FAF2-4318-AF67-1D6208138E4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86886" y="1272707"/>
            <a:ext cx="2555875" cy="24479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0B0D469-741F-49BA-AFD1-6275ACC81D06}"/>
              </a:ext>
            </a:extLst>
          </p:cNvPr>
          <p:cNvSpPr txBox="1"/>
          <p:nvPr/>
        </p:nvSpPr>
        <p:spPr>
          <a:xfrm>
            <a:off x="201239" y="3685054"/>
            <a:ext cx="841561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问由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旋转得到的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的旋转角的度数是</a:t>
            </a:r>
            <a:r>
              <a:rPr lang="zh-CN" altLang="zh-CN" sz="3200" b="1" i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i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</a:t>
            </a:r>
            <a:r>
              <a:rPr lang="en-US" altLang="zh-CN" sz="3200" b="1" i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旋转中心的坐标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 </a:t>
            </a:r>
            <a:r>
              <a:rPr lang="en-US" altLang="zh-CN" sz="3200" b="1" i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请你画出仍以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中的旋转中心为旋转中心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分别按顺时针､逆时针各旋转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90°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的两个三角形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并写出变换后与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相对应点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</a:t>
            </a:r>
            <a:r>
              <a:rPr lang="zh-CN" altLang="zh-CN" sz="3200" b="1" i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i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 </a:t>
            </a:r>
            <a:r>
              <a:rPr lang="en-US" altLang="zh-CN" sz="3200" b="1" i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0768BC7-2D21-47F5-997D-98198333B388}"/>
              </a:ext>
            </a:extLst>
          </p:cNvPr>
          <p:cNvSpPr txBox="1"/>
          <p:nvPr/>
        </p:nvSpPr>
        <p:spPr>
          <a:xfrm>
            <a:off x="1738686" y="4140659"/>
            <a:ext cx="11300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90°</a:t>
            </a:r>
            <a:r>
              <a:rPr kumimoji="0" lang="en-US" altLang="zh-CN" sz="3200" b="1" i="1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5861D73-98B3-4F28-803E-20AE549A095A}"/>
              </a:ext>
            </a:extLst>
          </p:cNvPr>
          <p:cNvSpPr txBox="1"/>
          <p:nvPr/>
        </p:nvSpPr>
        <p:spPr>
          <a:xfrm>
            <a:off x="5724618" y="4140658"/>
            <a:ext cx="14830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(-1,1)</a:t>
            </a:r>
            <a:r>
              <a:rPr kumimoji="0" lang="en-US" altLang="zh-CN" sz="3200" b="1" i="1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967109-B636-46F8-A645-78E72A70C986}"/>
              </a:ext>
            </a:extLst>
          </p:cNvPr>
          <p:cNvSpPr txBox="1"/>
          <p:nvPr/>
        </p:nvSpPr>
        <p:spPr>
          <a:xfrm>
            <a:off x="2303696" y="6084949"/>
            <a:ext cx="15457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(-2,-3)</a:t>
            </a:r>
            <a:r>
              <a:rPr kumimoji="0" lang="en-US" altLang="zh-CN" sz="3200" b="1" i="1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798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0ED2CAD-CB4F-47C1-98E6-2B2F86D84C61}"/>
              </a:ext>
            </a:extLst>
          </p:cNvPr>
          <p:cNvSpPr txBox="1"/>
          <p:nvPr/>
        </p:nvSpPr>
        <p:spPr>
          <a:xfrm>
            <a:off x="161364" y="165478"/>
            <a:ext cx="882127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利用变换前后所形成图案证明勾股定理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两直角边为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斜边为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c).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61.jpeg">
            <a:extLst>
              <a:ext uri="{FF2B5EF4-FFF2-40B4-BE49-F238E27FC236}">
                <a16:creationId xmlns:a16="http://schemas.microsoft.com/office/drawing/2014/main" id="{9083F35F-D61F-4BE5-B794-0904FDCAE464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571098" y="1242695"/>
            <a:ext cx="3110024" cy="296175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C505C6F6-C7DD-44C2-984B-C0EB83C05AD0}"/>
                  </a:ext>
                </a:extLst>
              </p:cNvPr>
              <p:cNvSpPr txBox="1"/>
              <p:nvPr/>
            </p:nvSpPr>
            <p:spPr>
              <a:xfrm>
                <a:off x="403411" y="3890806"/>
                <a:ext cx="9305365" cy="227863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(3)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正方形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AA</a:t>
                </a:r>
                <a:r>
                  <a:rPr kumimoji="0" lang="en-US" altLang="zh-CN" sz="320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kumimoji="0" lang="en-US" altLang="zh-CN" sz="320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面积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kumimoji="0" lang="en-US" altLang="zh-CN" sz="3200" b="1" i="0" u="none" strike="noStrike" kern="1200" cap="none" spc="0" normalizeH="0" baseline="30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3200" b="1" dirty="0">
                    <a:solidFill>
                      <a:srgbClr val="FF0000"/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   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正方形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kumimoji="0" lang="en-US" altLang="zh-CN" sz="320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kumimoji="0" lang="en-US" altLang="zh-CN" sz="320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kumimoji="0" lang="en-US" altLang="zh-CN" sz="320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3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的面积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(b-a)</a:t>
                </a:r>
                <a:r>
                  <a:rPr kumimoji="0" lang="en-US" altLang="zh-CN" sz="3200" b="1" i="0" u="none" strike="noStrike" kern="1200" cap="none" spc="0" normalizeH="0" baseline="30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endParaRPr kumimoji="0" lang="zh-CN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设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AC=</a:t>
                </a:r>
                <a:r>
                  <a:rPr kumimoji="0" lang="en-US" altLang="zh-CN" sz="32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b,BC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=a,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则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kumimoji="0" lang="en-US" altLang="zh-CN" sz="3200" b="1" i="0" u="none" strike="noStrike" kern="1200" cap="none" spc="0" normalizeH="0" baseline="30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-(b-a)</a:t>
                </a:r>
                <a:r>
                  <a:rPr kumimoji="0" lang="en-US" altLang="zh-CN" sz="3200" b="1" i="0" u="none" strike="noStrike" kern="1200" cap="none" spc="0" normalizeH="0" baseline="30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=4×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zh-CN" altLang="zh-CN" sz="32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kumimoji="0" lang="en-US" altLang="zh-CN" sz="3200" b="1" i="0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kumimoji="0" lang="en-US" altLang="zh-CN" sz="3200" b="1" i="0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ab,</a:t>
                </a:r>
                <a:endParaRPr kumimoji="0" lang="zh-CN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∴c</a:t>
                </a:r>
                <a:r>
                  <a:rPr kumimoji="0" lang="en-US" altLang="zh-CN" sz="3200" b="1" i="0" u="none" strike="noStrike" kern="1200" cap="none" spc="0" normalizeH="0" baseline="30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-b</a:t>
                </a:r>
                <a:r>
                  <a:rPr kumimoji="0" lang="en-US" altLang="zh-CN" sz="3200" b="1" i="0" u="none" strike="noStrike" kern="1200" cap="none" spc="0" normalizeH="0" baseline="30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+2ab-a</a:t>
                </a:r>
                <a:r>
                  <a:rPr kumimoji="0" lang="en-US" altLang="zh-CN" sz="3200" b="1" i="0" u="none" strike="noStrike" kern="1200" cap="none" spc="0" normalizeH="0" baseline="30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=2ab,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即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kumimoji="0" lang="en-US" altLang="zh-CN" sz="3200" b="1" i="0" u="none" strike="noStrike" kern="1200" cap="none" spc="0" normalizeH="0" baseline="30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=b</a:t>
                </a:r>
                <a:r>
                  <a:rPr kumimoji="0" lang="en-US" altLang="zh-CN" sz="3200" b="1" i="0" u="none" strike="noStrike" kern="1200" cap="none" spc="0" normalizeH="0" baseline="30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+a</a:t>
                </a:r>
                <a:r>
                  <a:rPr kumimoji="0" lang="en-US" altLang="zh-CN" sz="3200" b="1" i="0" u="none" strike="noStrike" kern="1200" cap="none" spc="0" normalizeH="0" baseline="3000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kumimoji="0" lang="zh-CN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C505C6F6-C7DD-44C2-984B-C0EB83C05A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411" y="3890806"/>
                <a:ext cx="9305365" cy="2278637"/>
              </a:xfrm>
              <a:prstGeom prst="rect">
                <a:avLst/>
              </a:prstGeom>
              <a:blipFill>
                <a:blip r:embed="rId3"/>
                <a:stretch>
                  <a:fillRect l="-1637" t="-3476" b="-775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4632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DF74373C-6DA4-4B22-B65B-C6A56C2CD67A}"/>
                  </a:ext>
                </a:extLst>
              </p:cNvPr>
              <p:cNvSpPr txBox="1"/>
              <p:nvPr/>
            </p:nvSpPr>
            <p:spPr>
              <a:xfrm>
                <a:off x="0" y="172465"/>
                <a:ext cx="9278470" cy="17861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9.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直线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y</a:t>
                </a:r>
                <a:r>
                  <a:rPr lang="en-US" altLang="zh-CN" sz="3200" b="1" baseline="-250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=-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200" b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200" b="1" i="0"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200" b="1" i="0"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x+1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与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x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轴交于点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A,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与直线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y</a:t>
                </a:r>
                <a:r>
                  <a:rPr lang="en-US" altLang="zh-CN" sz="3200" b="1" baseline="-250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=-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200" b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200" b="1" i="0"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𝟑</m:t>
                        </m:r>
                      </m:num>
                      <m:den>
                        <m:r>
                          <a:rPr lang="en-US" altLang="zh-CN" sz="3200" b="1" i="0"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x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交于点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B.</a:t>
                </a:r>
                <a:endParaRPr lang="zh-CN" altLang="zh-CN" sz="3200" b="1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(1)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求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△AOB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的面积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;</a:t>
                </a:r>
                <a:endParaRPr lang="zh-CN" altLang="zh-CN" sz="3200" b="1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DF74373C-6DA4-4B22-B65B-C6A56C2CD6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72465"/>
                <a:ext cx="9278470" cy="1786195"/>
              </a:xfrm>
              <a:prstGeom prst="rect">
                <a:avLst/>
              </a:prstGeom>
              <a:blipFill>
                <a:blip r:embed="rId2"/>
                <a:stretch>
                  <a:fillRect l="-1643" b="-1023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363.jpeg">
            <a:extLst>
              <a:ext uri="{FF2B5EF4-FFF2-40B4-BE49-F238E27FC236}">
                <a16:creationId xmlns:a16="http://schemas.microsoft.com/office/drawing/2014/main" id="{24DA4FAB-58ED-4B9A-B6FB-21E92D4DAB2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68508" y="1270755"/>
            <a:ext cx="2978270" cy="249618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24F39744-3ED1-4BCF-8690-8D50676CBDA3}"/>
                  </a:ext>
                </a:extLst>
              </p:cNvPr>
              <p:cNvSpPr txBox="1"/>
              <p:nvPr/>
            </p:nvSpPr>
            <p:spPr>
              <a:xfrm>
                <a:off x="400637" y="2985012"/>
                <a:ext cx="8346141" cy="32041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(1)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由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y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=-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200" b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x+1,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y=0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时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,x=2,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点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的坐标是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(2,0),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即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AO=2,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∵y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=-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200" b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x+1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与直线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y</a:t>
                </a:r>
                <a:r>
                  <a:rPr lang="en-US" altLang="zh-CN" sz="3200" b="1" baseline="-25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=-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200" b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𝟑</m:t>
                        </m:r>
                      </m:num>
                      <m:den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x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交于点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求得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点的坐标是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(-1,1.5),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∴△AOB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的面积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200" b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×2×1.5=1.5;</a:t>
                </a:r>
                <a:endParaRPr lang="zh-CN" altLang="zh-CN" sz="3200" b="1" dirty="0"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24F39744-3ED1-4BCF-8690-8D50676CBD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637" y="2985012"/>
                <a:ext cx="8346141" cy="3204147"/>
              </a:xfrm>
              <a:prstGeom prst="rect">
                <a:avLst/>
              </a:prstGeom>
              <a:blipFill>
                <a:blip r:embed="rId4"/>
                <a:stretch>
                  <a:fillRect l="-1899" b="-11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09897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99AFEDA-FCED-4F05-B72B-5CCCF735EF4E}"/>
              </a:ext>
            </a:extLst>
          </p:cNvPr>
          <p:cNvSpPr txBox="1"/>
          <p:nvPr/>
        </p:nvSpPr>
        <p:spPr>
          <a:xfrm>
            <a:off x="340659" y="429416"/>
            <a:ext cx="663388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y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&gt;y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时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的取值范围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63.jpeg">
            <a:extLst>
              <a:ext uri="{FF2B5EF4-FFF2-40B4-BE49-F238E27FC236}">
                <a16:creationId xmlns:a16="http://schemas.microsoft.com/office/drawing/2014/main" id="{15AEC662-6394-479A-AA73-A6BED9BEB4E5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06507" y="1605299"/>
            <a:ext cx="3422002" cy="286809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AE034F8-D9F1-4F0F-8D57-2ADE7E4BAB8A}"/>
              </a:ext>
            </a:extLst>
          </p:cNvPr>
          <p:cNvSpPr txBox="1"/>
          <p:nvPr/>
        </p:nvSpPr>
        <p:spPr>
          <a:xfrm>
            <a:off x="536197" y="4791199"/>
            <a:ext cx="736898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可知交点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的坐标是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(-1,1.5),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由函数图象可知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y</a:t>
            </a:r>
            <a:r>
              <a:rPr lang="en-US" altLang="zh-CN" sz="32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&gt;y</a:t>
            </a:r>
            <a:r>
              <a:rPr lang="en-US" altLang="zh-CN" sz="3200" b="1" baseline="-25000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时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,x&gt;-1.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136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FAF53C8-ACFF-4A11-99BC-1CA79AEC2589}"/>
              </a:ext>
            </a:extLst>
          </p:cNvPr>
          <p:cNvSpPr txBox="1"/>
          <p:nvPr/>
        </p:nvSpPr>
        <p:spPr>
          <a:xfrm>
            <a:off x="242596" y="166692"/>
            <a:ext cx="890140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1.(20·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枣庄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如图的四个三角形中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不能由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经过旋转或平移得到的是</a:t>
            </a:r>
            <a:endParaRPr lang="zh-CN" altLang="zh-CN" sz="3200" b="1" dirty="0">
              <a:solidFill>
                <a:srgbClr val="FF000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48.jpeg">
            <a:extLst>
              <a:ext uri="{FF2B5EF4-FFF2-40B4-BE49-F238E27FC236}">
                <a16:creationId xmlns:a16="http://schemas.microsoft.com/office/drawing/2014/main" id="{72DB3900-C8AE-46EA-9720-E6ED5FC5689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79328" y="705301"/>
            <a:ext cx="2022076" cy="2166449"/>
          </a:xfrm>
          <a:prstGeom prst="rect">
            <a:avLst/>
          </a:prstGeom>
        </p:spPr>
      </p:pic>
      <p:pic>
        <p:nvPicPr>
          <p:cNvPr id="5" name="image349.jpeg">
            <a:extLst>
              <a:ext uri="{FF2B5EF4-FFF2-40B4-BE49-F238E27FC236}">
                <a16:creationId xmlns:a16="http://schemas.microsoft.com/office/drawing/2014/main" id="{684E7B7F-21E2-4236-85C3-872525ECDC48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1365" y="1657798"/>
            <a:ext cx="2166448" cy="2166448"/>
          </a:xfrm>
          <a:prstGeom prst="rect">
            <a:avLst/>
          </a:prstGeom>
        </p:spPr>
      </p:pic>
      <p:pic>
        <p:nvPicPr>
          <p:cNvPr id="6" name="image350.jpeg">
            <a:extLst>
              <a:ext uri="{FF2B5EF4-FFF2-40B4-BE49-F238E27FC236}">
                <a16:creationId xmlns:a16="http://schemas.microsoft.com/office/drawing/2014/main" id="{A662B55F-D991-4EC9-AE4F-581B9899609F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258036" y="1657798"/>
            <a:ext cx="2166448" cy="2166448"/>
          </a:xfrm>
          <a:prstGeom prst="rect">
            <a:avLst/>
          </a:prstGeom>
        </p:spPr>
      </p:pic>
      <p:pic>
        <p:nvPicPr>
          <p:cNvPr id="7" name="image351.jpeg">
            <a:extLst>
              <a:ext uri="{FF2B5EF4-FFF2-40B4-BE49-F238E27FC236}">
                <a16:creationId xmlns:a16="http://schemas.microsoft.com/office/drawing/2014/main" id="{1C9C7208-5B00-4998-93D6-27BC732793B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7079" y="4113043"/>
            <a:ext cx="2420733" cy="2593570"/>
          </a:xfrm>
          <a:prstGeom prst="rect">
            <a:avLst/>
          </a:prstGeom>
        </p:spPr>
      </p:pic>
      <p:pic>
        <p:nvPicPr>
          <p:cNvPr id="8" name="image352.jpeg">
            <a:extLst>
              <a:ext uri="{FF2B5EF4-FFF2-40B4-BE49-F238E27FC236}">
                <a16:creationId xmlns:a16="http://schemas.microsoft.com/office/drawing/2014/main" id="{8C041B45-BE58-4F36-9DE3-534FCC4935E2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258035" y="4382241"/>
            <a:ext cx="2166448" cy="216644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7EB8A2E8-DAA5-4A13-9490-2C174804A681}"/>
              </a:ext>
            </a:extLst>
          </p:cNvPr>
          <p:cNvSpPr txBox="1"/>
          <p:nvPr/>
        </p:nvSpPr>
        <p:spPr>
          <a:xfrm>
            <a:off x="116816" y="3383869"/>
            <a:ext cx="9230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A.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910BBC9-B4AA-4588-B7FF-E8C7A6BDB9EA}"/>
              </a:ext>
            </a:extLst>
          </p:cNvPr>
          <p:cNvSpPr txBox="1"/>
          <p:nvPr/>
        </p:nvSpPr>
        <p:spPr>
          <a:xfrm>
            <a:off x="3612362" y="3355941"/>
            <a:ext cx="6864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EA58291-466A-43E0-8D9B-F20941B010FB}"/>
              </a:ext>
            </a:extLst>
          </p:cNvPr>
          <p:cNvSpPr txBox="1"/>
          <p:nvPr/>
        </p:nvSpPr>
        <p:spPr>
          <a:xfrm>
            <a:off x="94900" y="5990065"/>
            <a:ext cx="6864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77FEC05-E832-4AFC-9239-9DC7CF427477}"/>
              </a:ext>
            </a:extLst>
          </p:cNvPr>
          <p:cNvSpPr txBox="1"/>
          <p:nvPr/>
        </p:nvSpPr>
        <p:spPr>
          <a:xfrm>
            <a:off x="3496236" y="6069640"/>
            <a:ext cx="5558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prstClr val="black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53FAF51-39A5-4355-9731-5FCE91B633E7}"/>
              </a:ext>
            </a:extLst>
          </p:cNvPr>
          <p:cNvSpPr txBox="1"/>
          <p:nvPr/>
        </p:nvSpPr>
        <p:spPr>
          <a:xfrm>
            <a:off x="4805083" y="705301"/>
            <a:ext cx="7888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(B)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0912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0626A57-1EE0-42E6-B795-46B6636410D8}"/>
              </a:ext>
            </a:extLst>
          </p:cNvPr>
          <p:cNvSpPr txBox="1"/>
          <p:nvPr/>
        </p:nvSpPr>
        <p:spPr>
          <a:xfrm>
            <a:off x="0" y="718101"/>
            <a:ext cx="934122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可以通过平移变换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但不能通过旋转变换得到的图案有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可以通过旋转变换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但不能通过平移变换得到的图案有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既可通过平移变换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又可通过旋转变换得到的图案有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53.jpeg">
            <a:extLst>
              <a:ext uri="{FF2B5EF4-FFF2-40B4-BE49-F238E27FC236}">
                <a16:creationId xmlns:a16="http://schemas.microsoft.com/office/drawing/2014/main" id="{AD8B0752-87D1-4659-9508-DEEC904DF27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34831" y="3603267"/>
            <a:ext cx="7370651" cy="150547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F6217A0-77E3-4C60-A8C5-E8DA49C467A1}"/>
              </a:ext>
            </a:extLst>
          </p:cNvPr>
          <p:cNvSpPr txBox="1"/>
          <p:nvPr/>
        </p:nvSpPr>
        <p:spPr>
          <a:xfrm>
            <a:off x="2140323" y="1236094"/>
            <a:ext cx="10511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①④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EA34B1-CB92-4901-921D-F5014E0D0CAE}"/>
              </a:ext>
            </a:extLst>
          </p:cNvPr>
          <p:cNvSpPr txBox="1"/>
          <p:nvPr/>
        </p:nvSpPr>
        <p:spPr>
          <a:xfrm>
            <a:off x="4320156" y="1749152"/>
            <a:ext cx="5297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③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36B7696-EBA9-423B-950E-9492CD4C3476}"/>
              </a:ext>
            </a:extLst>
          </p:cNvPr>
          <p:cNvSpPr txBox="1"/>
          <p:nvPr/>
        </p:nvSpPr>
        <p:spPr>
          <a:xfrm>
            <a:off x="5484159" y="2195429"/>
            <a:ext cx="6387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6628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B3E89FB-4B2C-4906-AB4D-D4C2E3A5E802}"/>
              </a:ext>
            </a:extLst>
          </p:cNvPr>
          <p:cNvSpPr txBox="1"/>
          <p:nvPr/>
        </p:nvSpPr>
        <p:spPr>
          <a:xfrm>
            <a:off x="94129" y="216985"/>
            <a:ext cx="895574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请认真观察图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①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个图中阴影部分构成的图案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回答下列问题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请写出这四个图案都具有的两个共同特征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特征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①: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    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特征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②: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        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请在图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②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中设计出你心中最美的图案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使它也具备你所写出的上述特征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用阴影表示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).</a:t>
            </a:r>
          </a:p>
          <a:p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54.jpeg">
            <a:extLst>
              <a:ext uri="{FF2B5EF4-FFF2-40B4-BE49-F238E27FC236}">
                <a16:creationId xmlns:a16="http://schemas.microsoft.com/office/drawing/2014/main" id="{67A94823-9281-473F-BA04-727A5E81B09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3514" y="4287408"/>
            <a:ext cx="8031642" cy="18623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267B042-7781-4076-9F7E-FDC149778C26}"/>
              </a:ext>
            </a:extLst>
          </p:cNvPr>
          <p:cNvSpPr txBox="1"/>
          <p:nvPr/>
        </p:nvSpPr>
        <p:spPr>
          <a:xfrm>
            <a:off x="1225923" y="1694312"/>
            <a:ext cx="226134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轴对称图形 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D4753DD-6C41-4609-9B69-3F961CB08821}"/>
              </a:ext>
            </a:extLst>
          </p:cNvPr>
          <p:cNvSpPr txBox="1"/>
          <p:nvPr/>
        </p:nvSpPr>
        <p:spPr>
          <a:xfrm>
            <a:off x="5172636" y="1621578"/>
            <a:ext cx="274544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中心对称图形 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ECECF77-2BD6-40C9-BB60-C38959AC945A}"/>
              </a:ext>
            </a:extLst>
          </p:cNvPr>
          <p:cNvSpPr txBox="1"/>
          <p:nvPr/>
        </p:nvSpPr>
        <p:spPr>
          <a:xfrm>
            <a:off x="54908" y="3315907"/>
            <a:ext cx="46033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略</a:t>
            </a:r>
          </a:p>
        </p:txBody>
      </p:sp>
    </p:spTree>
    <p:extLst>
      <p:ext uri="{BB962C8B-B14F-4D97-AF65-F5344CB8AC3E}">
        <p14:creationId xmlns:p14="http://schemas.microsoft.com/office/powerpoint/2010/main" val="89660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BE0F417-86D0-497E-AF07-CB259DF77C01}"/>
              </a:ext>
            </a:extLst>
          </p:cNvPr>
          <p:cNvSpPr txBox="1"/>
          <p:nvPr/>
        </p:nvSpPr>
        <p:spPr>
          <a:xfrm>
            <a:off x="0" y="92387"/>
            <a:ext cx="903642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方格纸中有三个点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要求作一个四边形使这三个点在这个四边形的边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包括顶点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且四边形的顶点在方格的顶点上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①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中作出的四边形是中心对称图形但不是轴对称图形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②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中作出的四边形是轴对称图形但不是中心对称图形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③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中作出的四边形既是轴对称图形又是中心对称图形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55.jpeg">
            <a:extLst>
              <a:ext uri="{FF2B5EF4-FFF2-40B4-BE49-F238E27FC236}">
                <a16:creationId xmlns:a16="http://schemas.microsoft.com/office/drawing/2014/main" id="{47F443B7-7D01-4DB2-8DD7-24F2CA73529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52033" y="4616702"/>
            <a:ext cx="6452861" cy="218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65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8EF1CF8-7A6D-4974-9347-E4AB2139A82F}"/>
              </a:ext>
            </a:extLst>
          </p:cNvPr>
          <p:cNvSpPr txBox="1"/>
          <p:nvPr/>
        </p:nvSpPr>
        <p:spPr>
          <a:xfrm>
            <a:off x="161365" y="150202"/>
            <a:ext cx="882127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5.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是一个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4×4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的正方形网格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每个小正方形的边长为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请你在网格中以左上角的三角形为基本图形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通过平移､对称或旋转变换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设计一个精美图案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使其满足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①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既是轴对称图形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又是以点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为对称中心的中心对称图形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②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所作图案用阴影标识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且阴影部分面积为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4.</a:t>
            </a:r>
          </a:p>
        </p:txBody>
      </p:sp>
      <p:pic>
        <p:nvPicPr>
          <p:cNvPr id="4" name="image356.jpeg">
            <a:extLst>
              <a:ext uri="{FF2B5EF4-FFF2-40B4-BE49-F238E27FC236}">
                <a16:creationId xmlns:a16="http://schemas.microsoft.com/office/drawing/2014/main" id="{632D3A29-8C2F-4E03-A7E7-C9C9327193B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41904" y="4574259"/>
            <a:ext cx="6379779" cy="185343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9E3F2C4-D924-46A4-BAAC-8F400E298826}"/>
              </a:ext>
            </a:extLst>
          </p:cNvPr>
          <p:cNvSpPr txBox="1"/>
          <p:nvPr/>
        </p:nvSpPr>
        <p:spPr>
          <a:xfrm>
            <a:off x="161365" y="3773107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答案不唯一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):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48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F0D9F3E-AF79-4DEE-A440-5FFE13C1F622}"/>
              </a:ext>
            </a:extLst>
          </p:cNvPr>
          <p:cNvSpPr txBox="1"/>
          <p:nvPr/>
        </p:nvSpPr>
        <p:spPr>
          <a:xfrm>
            <a:off x="89646" y="0"/>
            <a:ext cx="923364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6.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在平面直角坐标系中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将四边形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ABCD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称为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“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基本图形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”,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且各点的坐标分别为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A(4,4),B(1,3),C(3,3),D(3,1).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“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基本图形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”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关于原点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对称的四边形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并求出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,D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“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基本图形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”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关于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轴的对称图形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en-US" altLang="zh-CN" sz="3200" b="1" baseline="-250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57.jpeg">
            <a:extLst>
              <a:ext uri="{FF2B5EF4-FFF2-40B4-BE49-F238E27FC236}">
                <a16:creationId xmlns:a16="http://schemas.microsoft.com/office/drawing/2014/main" id="{93830246-2A41-41C2-8957-BE11945416E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683623" y="3615058"/>
            <a:ext cx="3206302" cy="32429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F945A35-EFF9-4BE2-BD5E-E2481C3DB542}"/>
              </a:ext>
            </a:extLst>
          </p:cNvPr>
          <p:cNvSpPr txBox="1"/>
          <p:nvPr/>
        </p:nvSpPr>
        <p:spPr>
          <a:xfrm>
            <a:off x="89647" y="3118705"/>
            <a:ext cx="89647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(1)A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(-4,-4),B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(-1,-3),C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(-3,-3),D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(-3,-1);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C8FF6D8-50B5-48FE-87B3-470CD91781F6}"/>
              </a:ext>
            </a:extLst>
          </p:cNvPr>
          <p:cNvSpPr txBox="1"/>
          <p:nvPr/>
        </p:nvSpPr>
        <p:spPr>
          <a:xfrm>
            <a:off x="163606" y="3775197"/>
            <a:ext cx="470198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;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40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A3531B5-C0D9-48D5-8AF1-6AE032F2C1FC}"/>
              </a:ext>
            </a:extLst>
          </p:cNvPr>
          <p:cNvSpPr txBox="1"/>
          <p:nvPr/>
        </p:nvSpPr>
        <p:spPr>
          <a:xfrm>
            <a:off x="89647" y="300208"/>
            <a:ext cx="896470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画出四边形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kumimoji="0" lang="en-US" altLang="zh-CN" sz="32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使之与前面三个图形组成的图形既是中心对称图形又是轴对称图形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357.jpeg">
            <a:extLst>
              <a:ext uri="{FF2B5EF4-FFF2-40B4-BE49-F238E27FC236}">
                <a16:creationId xmlns:a16="http://schemas.microsoft.com/office/drawing/2014/main" id="{1F158E58-4978-447A-8133-88280BB5DCA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80211" y="1725924"/>
            <a:ext cx="3367667" cy="340615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16EAEC0-E1AE-46AC-BB1F-D6DD8B5EA21B}"/>
              </a:ext>
            </a:extLst>
          </p:cNvPr>
          <p:cNvSpPr txBox="1"/>
          <p:nvPr/>
        </p:nvSpPr>
        <p:spPr>
          <a:xfrm>
            <a:off x="849405" y="3782072"/>
            <a:ext cx="46033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如图所示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0093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BC5657A-79A1-48EF-93FA-8E6267A43164}"/>
              </a:ext>
            </a:extLst>
          </p:cNvPr>
          <p:cNvSpPr txBox="1"/>
          <p:nvPr/>
        </p:nvSpPr>
        <p:spPr>
          <a:xfrm>
            <a:off x="259975" y="0"/>
            <a:ext cx="888402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7.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如图中的四个图案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四位同学分别说出了它们的形成过程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其中说法不正确的是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zh-CN" altLang="zh-CN" sz="3200" b="1" dirty="0">
              <a:solidFill>
                <a:srgbClr val="FF000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59.jpeg">
            <a:extLst>
              <a:ext uri="{FF2B5EF4-FFF2-40B4-BE49-F238E27FC236}">
                <a16:creationId xmlns:a16="http://schemas.microsoft.com/office/drawing/2014/main" id="{01C36CAC-83C6-4E8A-AB28-1C8A03654B0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0309" y="1077218"/>
            <a:ext cx="6668251" cy="180828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4AF5ACC-7F5A-48C1-B5BC-38C5613A9918}"/>
              </a:ext>
            </a:extLst>
          </p:cNvPr>
          <p:cNvSpPr txBox="1"/>
          <p:nvPr/>
        </p:nvSpPr>
        <p:spPr>
          <a:xfrm>
            <a:off x="67234" y="2885501"/>
            <a:ext cx="926950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①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是一个长方形绕着图形的中心按逆时针旋转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90°,180°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270°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所得</a:t>
            </a: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②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可由一个钝角三角形绕着图形的中心按同一方向旋转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90°,180°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270°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形成</a:t>
            </a: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③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可以看作以正方形的一条对角线所在直线为对称轴翻折所得</a:t>
            </a: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④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可以看作由长方形的一边的垂直平分线为对称轴翻折而成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08391DE-6656-4B36-81FC-B140816D5512}"/>
              </a:ext>
            </a:extLst>
          </p:cNvPr>
          <p:cNvSpPr txBox="1"/>
          <p:nvPr/>
        </p:nvSpPr>
        <p:spPr>
          <a:xfrm>
            <a:off x="6232712" y="538609"/>
            <a:ext cx="47378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0432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新建 Microsoft PowerPoint 演示文稿" id="{EDE0C7AC-07BA-4FEC-8765-02F7780CE690}" vid="{5F568CC9-763D-497D-8A3B-B3CFDA062CE6}"/>
    </a:ext>
  </a:extLst>
</a:theme>
</file>

<file path=ppt/theme/theme2.xml><?xml version="1.0" encoding="utf-8"?>
<a:theme xmlns:a="http://schemas.openxmlformats.org/drawingml/2006/main" name="1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新建 Microsoft PowerPoint 演示文稿" id="{EDE0C7AC-07BA-4FEC-8765-02F7780CE690}" vid="{7D0423FD-7C65-42B3-87BD-098FED41353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母版1</Template>
  <TotalTime>19</TotalTime>
  <Words>1006</Words>
  <Application>Microsoft Office PowerPoint</Application>
  <PresentationFormat>全屏显示(4:3)</PresentationFormat>
  <Paragraphs>67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黑体</vt:lpstr>
      <vt:lpstr>楷体</vt:lpstr>
      <vt:lpstr>Arial</vt:lpstr>
      <vt:lpstr>Calibri</vt:lpstr>
      <vt:lpstr>Calibri Light</vt:lpstr>
      <vt:lpstr>Cambria Math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Be2510@365svip.info</dc:creator>
  <cp:lastModifiedBy>Be2510@365svip.info</cp:lastModifiedBy>
  <cp:revision>3</cp:revision>
  <dcterms:created xsi:type="dcterms:W3CDTF">2020-11-25T10:06:29Z</dcterms:created>
  <dcterms:modified xsi:type="dcterms:W3CDTF">2020-11-25T10:26:02Z</dcterms:modified>
</cp:coreProperties>
</file>

<file path=docProps/thumbnail.jpeg>
</file>